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3" d="100"/>
          <a:sy n="93" d="100"/>
        </p:scale>
        <p:origin x="-91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B090020E-4950-45D2-B1B8-8CF39E9F65CE}" type="datetimeFigureOut">
              <a:rPr lang="zh-CN" altLang="en-US" smtClean="0"/>
              <a:pPr/>
              <a:t>2020/11/16 Monday</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B851D91-27B6-4700-AE19-54F65FC6C1E2}"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90020E-4950-45D2-B1B8-8CF39E9F65CE}" type="datetimeFigureOut">
              <a:rPr lang="zh-CN" altLang="en-US" smtClean="0"/>
              <a:pPr/>
              <a:t>2020/11/16 Monday</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851D91-27B6-4700-AE19-54F65FC6C1E2}"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endParaRPr lang="zh-CN" altLang="en-US" dirty="0"/>
          </a:p>
        </p:txBody>
      </p:sp>
      <p:sp>
        <p:nvSpPr>
          <p:cNvPr id="3" name="副标题 2"/>
          <p:cNvSpPr>
            <a:spLocks noGrp="1"/>
          </p:cNvSpPr>
          <p:nvPr>
            <p:ph type="subTitle" idx="1"/>
          </p:nvPr>
        </p:nvSpPr>
        <p:spPr/>
        <p:txBody>
          <a:bodyPr/>
          <a:lstStyle/>
          <a:p>
            <a:endParaRPr lang="zh-CN" altLang="en-US"/>
          </a:p>
        </p:txBody>
      </p:sp>
      <p:grpSp>
        <p:nvGrpSpPr>
          <p:cNvPr id="7" name="组合 6"/>
          <p:cNvGrpSpPr/>
          <p:nvPr/>
        </p:nvGrpSpPr>
        <p:grpSpPr>
          <a:xfrm>
            <a:off x="0" y="116632"/>
            <a:ext cx="9036496" cy="6741368"/>
            <a:chOff x="127549" y="332454"/>
            <a:chExt cx="8910446" cy="6237312"/>
          </a:xfrm>
        </p:grpSpPr>
        <p:pic>
          <p:nvPicPr>
            <p:cNvPr id="1026" name="Picture 2" descr="C:\Users\Administrator\Desktop\640.webp.jpg"/>
            <p:cNvPicPr>
              <a:picLocks noChangeAspect="1" noChangeArrowheads="1"/>
            </p:cNvPicPr>
            <p:nvPr/>
          </p:nvPicPr>
          <p:blipFill>
            <a:blip r:embed="rId2" cstate="print"/>
            <a:srcRect/>
            <a:stretch>
              <a:fillRect/>
            </a:stretch>
          </p:blipFill>
          <p:spPr bwMode="auto">
            <a:xfrm>
              <a:off x="127549" y="332454"/>
              <a:ext cx="8910446" cy="6237312"/>
            </a:xfrm>
            <a:prstGeom prst="rect">
              <a:avLst/>
            </a:prstGeom>
            <a:noFill/>
            <a:ln>
              <a:noFill/>
            </a:ln>
          </p:spPr>
        </p:pic>
        <p:sp>
          <p:nvSpPr>
            <p:cNvPr id="6" name="矩形 5"/>
            <p:cNvSpPr/>
            <p:nvPr/>
          </p:nvSpPr>
          <p:spPr>
            <a:xfrm>
              <a:off x="446564" y="665574"/>
              <a:ext cx="8568952" cy="2026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500"/>
                </a:lnSpc>
              </a:pPr>
              <a:r>
                <a:rPr lang="zh-CN" altLang="en-US" b="1" dirty="0" smtClean="0">
                  <a:solidFill>
                    <a:schemeClr val="accent6">
                      <a:lumMod val="75000"/>
                    </a:schemeClr>
                  </a:solidFill>
                  <a:latin typeface="仿宋_GB2312" pitchFamily="49" charset="-122"/>
                  <a:ea typeface="仿宋_GB2312" pitchFamily="49" charset="-122"/>
                </a:rPr>
                <a:t>本着自愿的原则，鼓励在校所有大学生全部参保。</a:t>
              </a:r>
              <a:endParaRPr lang="en-US" altLang="zh-CN" b="1" dirty="0" smtClean="0">
                <a:solidFill>
                  <a:schemeClr val="accent6">
                    <a:lumMod val="75000"/>
                  </a:schemeClr>
                </a:solidFill>
                <a:latin typeface="仿宋_GB2312" pitchFamily="49" charset="-122"/>
                <a:ea typeface="仿宋_GB2312" pitchFamily="49" charset="-122"/>
              </a:endParaRPr>
            </a:p>
            <a:p>
              <a:pPr>
                <a:lnSpc>
                  <a:spcPts val="2500"/>
                </a:lnSpc>
              </a:pPr>
              <a:endParaRPr lang="en-US" altLang="zh-CN" sz="900" b="1" dirty="0" smtClean="0">
                <a:solidFill>
                  <a:schemeClr val="accent6">
                    <a:lumMod val="75000"/>
                  </a:schemeClr>
                </a:solidFill>
                <a:latin typeface="仿宋_GB2312" pitchFamily="49" charset="-122"/>
                <a:ea typeface="仿宋_GB2312" pitchFamily="49" charset="-122"/>
              </a:endParaRPr>
            </a:p>
            <a:p>
              <a:pPr>
                <a:lnSpc>
                  <a:spcPts val="2500"/>
                </a:lnSpc>
              </a:pPr>
              <a:r>
                <a:rPr lang="zh-CN" altLang="en-US" b="1" dirty="0" smtClean="0">
                  <a:solidFill>
                    <a:schemeClr val="accent6">
                      <a:lumMod val="75000"/>
                    </a:schemeClr>
                  </a:solidFill>
                  <a:latin typeface="仿宋_GB2312" pitchFamily="49" charset="-122"/>
                  <a:ea typeface="仿宋_GB2312" pitchFamily="49" charset="-122"/>
                </a:rPr>
                <a:t>我校学生的门诊医疗定点医疗机构为校医院，住院定点医疗机构为秦皇岛市具有城乡居民医保定点医疗机构，学生户籍所在地和实习单位所在地定点医疗机构就医</a:t>
              </a:r>
              <a:r>
                <a:rPr lang="zh-CN" altLang="en-US" dirty="0" smtClean="0">
                  <a:solidFill>
                    <a:schemeClr val="accent6">
                      <a:lumMod val="75000"/>
                    </a:schemeClr>
                  </a:solidFill>
                  <a:latin typeface="仿宋_GB2312" pitchFamily="49" charset="-122"/>
                  <a:ea typeface="仿宋_GB2312" pitchFamily="49" charset="-122"/>
                </a:rPr>
                <a:t>。</a:t>
              </a:r>
              <a:endParaRPr lang="zh-CN" altLang="en-US" dirty="0">
                <a:solidFill>
                  <a:schemeClr val="accent6">
                    <a:lumMod val="75000"/>
                  </a:schemeClr>
                </a:solidFill>
                <a:latin typeface="仿宋_GB2312" pitchFamily="49" charset="-122"/>
                <a:ea typeface="仿宋_GB2312" pitchFamily="49" charset="-122"/>
              </a:endParaRPr>
            </a:p>
          </p:txBody>
        </p:sp>
      </p:grpSp>
      <p:sp>
        <p:nvSpPr>
          <p:cNvPr id="8" name="矩形 7"/>
          <p:cNvSpPr/>
          <p:nvPr/>
        </p:nvSpPr>
        <p:spPr>
          <a:xfrm>
            <a:off x="2699792" y="3717032"/>
            <a:ext cx="864096" cy="2808312"/>
          </a:xfrm>
          <a:prstGeom prst="rect">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dirty="0" smtClean="0">
                <a:solidFill>
                  <a:schemeClr val="bg1"/>
                </a:solidFill>
              </a:rPr>
              <a:t>城乡居民基本医疗保险纳入范围</a:t>
            </a:r>
            <a:endParaRPr lang="zh-CN" altLang="en-US" dirty="0">
              <a:solidFill>
                <a:schemeClr val="bg1"/>
              </a:solidFill>
            </a:endParaRPr>
          </a:p>
        </p:txBody>
      </p:sp>
      <p:pic>
        <p:nvPicPr>
          <p:cNvPr id="1029" name="Picture 5" descr="C:\Users\Administrator\Desktop\微信图片_20180709114352.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12" name="矩形 11"/>
          <p:cNvSpPr/>
          <p:nvPr/>
        </p:nvSpPr>
        <p:spPr>
          <a:xfrm>
            <a:off x="0" y="2204864"/>
            <a:ext cx="9144000" cy="46531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Picture 4" descr="C:\Users\Administrator\Desktop\1.jpg"/>
          <p:cNvPicPr>
            <a:picLocks noChangeAspect="1" noChangeArrowheads="1"/>
          </p:cNvPicPr>
          <p:nvPr/>
        </p:nvPicPr>
        <p:blipFill>
          <a:blip r:embed="rId4" cstate="print"/>
          <a:srcRect/>
          <a:stretch>
            <a:fillRect/>
          </a:stretch>
        </p:blipFill>
        <p:spPr bwMode="auto">
          <a:xfrm>
            <a:off x="0" y="2204864"/>
            <a:ext cx="9144000" cy="465313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grpSp>
        <p:nvGrpSpPr>
          <p:cNvPr id="4" name="组合 3"/>
          <p:cNvGrpSpPr/>
          <p:nvPr/>
        </p:nvGrpSpPr>
        <p:grpSpPr>
          <a:xfrm>
            <a:off x="141933" y="55855"/>
            <a:ext cx="9036496" cy="6741368"/>
            <a:chOff x="233553" y="224543"/>
            <a:chExt cx="8910446" cy="6237312"/>
          </a:xfrm>
        </p:grpSpPr>
        <p:pic>
          <p:nvPicPr>
            <p:cNvPr id="5" name="Picture 2" descr="C:\Users\Administrator\Desktop\640.webp.jpg"/>
            <p:cNvPicPr>
              <a:picLocks noChangeAspect="1" noChangeArrowheads="1"/>
            </p:cNvPicPr>
            <p:nvPr/>
          </p:nvPicPr>
          <p:blipFill>
            <a:blip r:embed="rId2" cstate="print"/>
            <a:srcRect/>
            <a:stretch>
              <a:fillRect/>
            </a:stretch>
          </p:blipFill>
          <p:spPr bwMode="auto">
            <a:xfrm>
              <a:off x="233553" y="224543"/>
              <a:ext cx="8910446" cy="6237312"/>
            </a:xfrm>
            <a:prstGeom prst="rect">
              <a:avLst/>
            </a:prstGeom>
            <a:noFill/>
            <a:ln>
              <a:noFill/>
            </a:ln>
          </p:spPr>
        </p:pic>
        <p:sp>
          <p:nvSpPr>
            <p:cNvPr id="6" name="矩形 5"/>
            <p:cNvSpPr/>
            <p:nvPr/>
          </p:nvSpPr>
          <p:spPr>
            <a:xfrm>
              <a:off x="523324" y="1490396"/>
              <a:ext cx="8568952" cy="20653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zh-CN" altLang="en-US" b="1" dirty="0" smtClean="0">
                  <a:solidFill>
                    <a:schemeClr val="accent6">
                      <a:lumMod val="75000"/>
                    </a:schemeClr>
                  </a:solidFill>
                  <a:latin typeface="仿宋_GB2312" pitchFamily="49" charset="-122"/>
                  <a:ea typeface="仿宋_GB2312" pitchFamily="49" charset="-122"/>
                </a:rPr>
                <a:t>本着自愿的原则，鼓励在校所有大学生全部参保。</a:t>
              </a:r>
              <a:endParaRPr lang="en-US" altLang="zh-CN" b="1" dirty="0" smtClean="0">
                <a:solidFill>
                  <a:schemeClr val="accent6">
                    <a:lumMod val="75000"/>
                  </a:schemeClr>
                </a:solidFill>
                <a:latin typeface="仿宋_GB2312" pitchFamily="49" charset="-122"/>
                <a:ea typeface="仿宋_GB2312" pitchFamily="49" charset="-122"/>
              </a:endParaRPr>
            </a:p>
            <a:p>
              <a:pPr>
                <a:lnSpc>
                  <a:spcPts val="2600"/>
                </a:lnSpc>
              </a:pPr>
              <a:endParaRPr lang="en-US" altLang="zh-CN" sz="800" b="1" dirty="0" smtClean="0">
                <a:solidFill>
                  <a:schemeClr val="accent6">
                    <a:lumMod val="75000"/>
                  </a:schemeClr>
                </a:solidFill>
                <a:latin typeface="仿宋_GB2312" pitchFamily="49" charset="-122"/>
                <a:ea typeface="仿宋_GB2312" pitchFamily="49" charset="-122"/>
              </a:endParaRPr>
            </a:p>
            <a:p>
              <a:pPr>
                <a:lnSpc>
                  <a:spcPts val="2600"/>
                </a:lnSpc>
              </a:pPr>
              <a:r>
                <a:rPr lang="zh-CN" altLang="en-US" b="1" dirty="0" smtClean="0">
                  <a:solidFill>
                    <a:schemeClr val="accent6">
                      <a:lumMod val="75000"/>
                    </a:schemeClr>
                  </a:solidFill>
                  <a:latin typeface="仿宋_GB2312" pitchFamily="49" charset="-122"/>
                  <a:ea typeface="仿宋_GB2312" pitchFamily="49" charset="-122"/>
                </a:rPr>
                <a:t>我校学生的门诊医疗定点医疗机构为校医院，住院定点医疗机构为秦皇岛市具有城乡居民医保定点资质医疗机构，学生户籍所在地和实习单位所在地定点医疗机构就医</a:t>
              </a:r>
              <a:r>
                <a:rPr lang="zh-CN" altLang="en-US" dirty="0" smtClean="0">
                  <a:solidFill>
                    <a:schemeClr val="accent6">
                      <a:lumMod val="75000"/>
                    </a:schemeClr>
                  </a:solidFill>
                  <a:latin typeface="仿宋_GB2312" pitchFamily="49" charset="-122"/>
                  <a:ea typeface="仿宋_GB2312" pitchFamily="49" charset="-122"/>
                </a:rPr>
                <a:t>。</a:t>
              </a:r>
              <a:endParaRPr lang="zh-CN" altLang="en-US" dirty="0">
                <a:solidFill>
                  <a:schemeClr val="accent6">
                    <a:lumMod val="75000"/>
                  </a:schemeClr>
                </a:solidFill>
                <a:latin typeface="仿宋_GB2312" pitchFamily="49" charset="-122"/>
                <a:ea typeface="仿宋_GB2312" pitchFamily="49" charset="-122"/>
              </a:endParaRPr>
            </a:p>
          </p:txBody>
        </p:sp>
      </p:grpSp>
      <p:sp>
        <p:nvSpPr>
          <p:cNvPr id="7" name="矩形 6"/>
          <p:cNvSpPr/>
          <p:nvPr/>
        </p:nvSpPr>
        <p:spPr>
          <a:xfrm>
            <a:off x="2843808" y="3789040"/>
            <a:ext cx="792088" cy="2736304"/>
          </a:xfrm>
          <a:prstGeom prst="rect">
            <a:avLst/>
          </a:prstGeom>
          <a:ln>
            <a:solidFill>
              <a:schemeClr val="bg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zh-CN" altLang="en-US" sz="2000" b="1" dirty="0" smtClean="0">
                <a:latin typeface="+mn-ea"/>
              </a:rPr>
              <a:t>城乡居民基本医疗保险纳入范围</a:t>
            </a:r>
            <a:endParaRPr lang="zh-CN" altLang="en-US" sz="2000" b="1"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640.webp (1).jpg"/>
          <p:cNvPicPr>
            <a:picLocks noChangeAspect="1" noChangeArrowheads="1"/>
          </p:cNvPicPr>
          <p:nvPr/>
        </p:nvPicPr>
        <p:blipFill>
          <a:blip r:embed="rId2" cstate="print"/>
          <a:srcRect/>
          <a:stretch>
            <a:fillRect/>
          </a:stretch>
        </p:blipFill>
        <p:spPr bwMode="auto">
          <a:xfrm>
            <a:off x="179512" y="0"/>
            <a:ext cx="8856984" cy="6858000"/>
          </a:xfrm>
          <a:prstGeom prst="rect">
            <a:avLst/>
          </a:prstGeom>
          <a:noFill/>
        </p:spPr>
      </p:pic>
      <p:sp>
        <p:nvSpPr>
          <p:cNvPr id="4" name="矩形 3"/>
          <p:cNvSpPr/>
          <p:nvPr/>
        </p:nvSpPr>
        <p:spPr>
          <a:xfrm>
            <a:off x="611560" y="2204864"/>
            <a:ext cx="7992888" cy="129614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en-US" altLang="zh-CN" sz="2000" b="1" dirty="0" smtClean="0">
                <a:solidFill>
                  <a:schemeClr val="accent6">
                    <a:lumMod val="75000"/>
                  </a:schemeClr>
                </a:solidFill>
                <a:latin typeface="仿宋_GB2312" pitchFamily="49" charset="-122"/>
                <a:ea typeface="仿宋_GB2312" pitchFamily="49" charset="-122"/>
              </a:rPr>
              <a:t>1.</a:t>
            </a:r>
            <a:r>
              <a:rPr lang="zh-CN" altLang="en-US" sz="2000" b="1" dirty="0" smtClean="0">
                <a:solidFill>
                  <a:schemeClr val="accent6">
                    <a:lumMod val="75000"/>
                  </a:schemeClr>
                </a:solidFill>
                <a:latin typeface="仿宋_GB2312" pitchFamily="49" charset="-122"/>
                <a:ea typeface="仿宋_GB2312" pitchFamily="49" charset="-122"/>
              </a:rPr>
              <a:t>根据秦政办发</a:t>
            </a:r>
            <a:r>
              <a:rPr lang="en-US" altLang="zh-CN" sz="2000" b="1" dirty="0" smtClean="0">
                <a:solidFill>
                  <a:schemeClr val="accent6">
                    <a:lumMod val="75000"/>
                  </a:schemeClr>
                </a:solidFill>
                <a:latin typeface="仿宋_GB2312" pitchFamily="49" charset="-122"/>
                <a:ea typeface="仿宋_GB2312" pitchFamily="49" charset="-122"/>
              </a:rPr>
              <a:t>〔2016〕39</a:t>
            </a:r>
            <a:r>
              <a:rPr lang="zh-CN" altLang="en-US" sz="2000" b="1" dirty="0" smtClean="0">
                <a:solidFill>
                  <a:schemeClr val="accent6">
                    <a:lumMod val="75000"/>
                  </a:schemeClr>
                </a:solidFill>
                <a:latin typeface="仿宋_GB2312" pitchFamily="49" charset="-122"/>
                <a:ea typeface="仿宋_GB2312" pitchFamily="49" charset="-122"/>
              </a:rPr>
              <a:t>号文件的实施办法规定：在校学生（大学生）于每年的</a:t>
            </a:r>
            <a:r>
              <a:rPr lang="en-US" altLang="zh-CN" sz="2000" b="1" dirty="0" smtClean="0">
                <a:solidFill>
                  <a:schemeClr val="accent6">
                    <a:lumMod val="75000"/>
                  </a:schemeClr>
                </a:solidFill>
                <a:latin typeface="仿宋_GB2312" pitchFamily="49" charset="-122"/>
                <a:ea typeface="仿宋_GB2312" pitchFamily="49" charset="-122"/>
              </a:rPr>
              <a:t>9</a:t>
            </a:r>
            <a:r>
              <a:rPr lang="zh-CN" altLang="en-US" sz="2000" b="1" dirty="0" smtClean="0">
                <a:solidFill>
                  <a:schemeClr val="accent6">
                    <a:lumMod val="75000"/>
                  </a:schemeClr>
                </a:solidFill>
                <a:latin typeface="仿宋_GB2312" pitchFamily="49" charset="-122"/>
                <a:ea typeface="仿宋_GB2312" pitchFamily="49" charset="-122"/>
              </a:rPr>
              <a:t>月至</a:t>
            </a:r>
            <a:r>
              <a:rPr lang="en-US" altLang="zh-CN" sz="2000" b="1" dirty="0" smtClean="0">
                <a:solidFill>
                  <a:schemeClr val="accent6">
                    <a:lumMod val="75000"/>
                  </a:schemeClr>
                </a:solidFill>
                <a:latin typeface="仿宋_GB2312" pitchFamily="49" charset="-122"/>
                <a:ea typeface="仿宋_GB2312" pitchFamily="49" charset="-122"/>
              </a:rPr>
              <a:t>10</a:t>
            </a:r>
            <a:r>
              <a:rPr lang="zh-CN" altLang="en-US" sz="2000" b="1" dirty="0" smtClean="0">
                <a:solidFill>
                  <a:schemeClr val="accent6">
                    <a:lumMod val="75000"/>
                  </a:schemeClr>
                </a:solidFill>
                <a:latin typeface="仿宋_GB2312" pitchFamily="49" charset="-122"/>
                <a:ea typeface="仿宋_GB2312" pitchFamily="49" charset="-122"/>
              </a:rPr>
              <a:t>月由所在学校统一代收城乡居民基本医疗保险费用</a:t>
            </a:r>
            <a:r>
              <a:rPr lang="zh-CN" altLang="en-US" sz="2000" dirty="0" smtClean="0">
                <a:solidFill>
                  <a:schemeClr val="accent6">
                    <a:lumMod val="75000"/>
                  </a:schemeClr>
                </a:solidFill>
                <a:latin typeface="仿宋_GB2312" pitchFamily="49" charset="-122"/>
                <a:ea typeface="仿宋_GB2312" pitchFamily="49" charset="-122"/>
              </a:rPr>
              <a:t>。</a:t>
            </a:r>
          </a:p>
        </p:txBody>
      </p:sp>
      <p:sp>
        <p:nvSpPr>
          <p:cNvPr id="6" name="矩形 5"/>
          <p:cNvSpPr/>
          <p:nvPr/>
        </p:nvSpPr>
        <p:spPr>
          <a:xfrm>
            <a:off x="611560" y="5085184"/>
            <a:ext cx="7920880" cy="1512168"/>
          </a:xfrm>
          <a:prstGeom prst="rect">
            <a:avLst/>
          </a:prstGeom>
          <a:solidFill>
            <a:schemeClr val="bg1"/>
          </a:solidFill>
          <a:ln>
            <a:noFill/>
          </a:ln>
        </p:spPr>
        <p:style>
          <a:lnRef idx="2">
            <a:schemeClr val="dk1"/>
          </a:lnRef>
          <a:fillRef idx="1">
            <a:schemeClr val="lt1"/>
          </a:fillRef>
          <a:effectRef idx="0">
            <a:schemeClr val="dk1"/>
          </a:effectRef>
          <a:fontRef idx="minor">
            <a:schemeClr val="dk1"/>
          </a:fontRef>
        </p:style>
        <p:txBody>
          <a:bodyPr rtlCol="0" anchor="ctr"/>
          <a:lstStyle/>
          <a:p>
            <a:pPr>
              <a:lnSpc>
                <a:spcPts val="2600"/>
              </a:lnSpc>
            </a:pPr>
            <a:r>
              <a:rPr lang="en-US" altLang="zh-CN" sz="2000" b="1" dirty="0" smtClean="0">
                <a:solidFill>
                  <a:schemeClr val="accent6">
                    <a:lumMod val="75000"/>
                  </a:schemeClr>
                </a:solidFill>
                <a:latin typeface="仿宋_GB2312" pitchFamily="49" charset="-122"/>
                <a:ea typeface="仿宋_GB2312" pitchFamily="49" charset="-122"/>
              </a:rPr>
              <a:t>2.</a:t>
            </a:r>
            <a:r>
              <a:rPr lang="zh-CN" altLang="en-US" sz="2000" b="1" dirty="0" smtClean="0">
                <a:solidFill>
                  <a:schemeClr val="accent6">
                    <a:lumMod val="75000"/>
                  </a:schemeClr>
                </a:solidFill>
                <a:latin typeface="仿宋_GB2312" pitchFamily="49" charset="-122"/>
                <a:ea typeface="仿宋_GB2312" pitchFamily="49" charset="-122"/>
              </a:rPr>
              <a:t>新入学生、新参保大学生按每人每年</a:t>
            </a:r>
            <a:r>
              <a:rPr lang="en-US" altLang="zh-CN" sz="2000" b="1" dirty="0" smtClean="0">
                <a:solidFill>
                  <a:schemeClr val="accent6">
                    <a:lumMod val="75000"/>
                  </a:schemeClr>
                </a:solidFill>
                <a:latin typeface="仿宋_GB2312" pitchFamily="49" charset="-122"/>
                <a:ea typeface="仿宋_GB2312" pitchFamily="49" charset="-122"/>
              </a:rPr>
              <a:t>280</a:t>
            </a:r>
            <a:r>
              <a:rPr lang="zh-CN" altLang="en-US" sz="2000" b="1" dirty="0" smtClean="0">
                <a:solidFill>
                  <a:schemeClr val="accent6">
                    <a:lumMod val="75000"/>
                  </a:schemeClr>
                </a:solidFill>
                <a:latin typeface="仿宋_GB2312" pitchFamily="49" charset="-122"/>
                <a:ea typeface="仿宋_GB2312" pitchFamily="49" charset="-122"/>
              </a:rPr>
              <a:t>元标准缴费，待遇享受期为参保年度的</a:t>
            </a:r>
            <a:r>
              <a:rPr lang="en-US" altLang="zh-CN" sz="2000" b="1" dirty="0" smtClean="0">
                <a:solidFill>
                  <a:schemeClr val="accent6">
                    <a:lumMod val="75000"/>
                  </a:schemeClr>
                </a:solidFill>
                <a:latin typeface="仿宋_GB2312" pitchFamily="49" charset="-122"/>
                <a:ea typeface="仿宋_GB2312" pitchFamily="49" charset="-122"/>
              </a:rPr>
              <a:t>1</a:t>
            </a:r>
            <a:r>
              <a:rPr lang="zh-CN" altLang="en-US" sz="2000" b="1" dirty="0" smtClean="0">
                <a:solidFill>
                  <a:schemeClr val="accent6">
                    <a:lumMod val="75000"/>
                  </a:schemeClr>
                </a:solidFill>
                <a:latin typeface="仿宋_GB2312" pitchFamily="49" charset="-122"/>
                <a:ea typeface="仿宋_GB2312" pitchFamily="49" charset="-122"/>
              </a:rPr>
              <a:t>月</a:t>
            </a:r>
            <a:r>
              <a:rPr lang="en-US" altLang="zh-CN" sz="2000" b="1" dirty="0" smtClean="0">
                <a:solidFill>
                  <a:schemeClr val="accent6">
                    <a:lumMod val="75000"/>
                  </a:schemeClr>
                </a:solidFill>
                <a:latin typeface="仿宋_GB2312" pitchFamily="49" charset="-122"/>
                <a:ea typeface="仿宋_GB2312" pitchFamily="49" charset="-122"/>
              </a:rPr>
              <a:t>1</a:t>
            </a:r>
            <a:r>
              <a:rPr lang="zh-CN" altLang="en-US" sz="2000" b="1" dirty="0" smtClean="0">
                <a:solidFill>
                  <a:schemeClr val="accent6">
                    <a:lumMod val="75000"/>
                  </a:schemeClr>
                </a:solidFill>
                <a:latin typeface="仿宋_GB2312" pitchFamily="49" charset="-122"/>
                <a:ea typeface="仿宋_GB2312" pitchFamily="49" charset="-122"/>
              </a:rPr>
              <a:t>日至</a:t>
            </a:r>
            <a:r>
              <a:rPr lang="en-US" altLang="zh-CN" sz="2000" b="1" dirty="0" smtClean="0">
                <a:solidFill>
                  <a:schemeClr val="accent6">
                    <a:lumMod val="75000"/>
                  </a:schemeClr>
                </a:solidFill>
                <a:latin typeface="仿宋_GB2312" pitchFamily="49" charset="-122"/>
                <a:ea typeface="仿宋_GB2312" pitchFamily="49" charset="-122"/>
              </a:rPr>
              <a:t>12</a:t>
            </a:r>
            <a:r>
              <a:rPr lang="zh-CN" altLang="en-US" sz="2000" b="1" dirty="0" smtClean="0">
                <a:solidFill>
                  <a:schemeClr val="accent6">
                    <a:lumMod val="75000"/>
                  </a:schemeClr>
                </a:solidFill>
                <a:latin typeface="仿宋_GB2312" pitchFamily="49" charset="-122"/>
                <a:ea typeface="仿宋_GB2312" pitchFamily="49" charset="-122"/>
              </a:rPr>
              <a:t>月</a:t>
            </a:r>
            <a:r>
              <a:rPr lang="en-US" altLang="zh-CN" sz="2000" b="1" dirty="0" smtClean="0">
                <a:solidFill>
                  <a:schemeClr val="accent6">
                    <a:lumMod val="75000"/>
                  </a:schemeClr>
                </a:solidFill>
                <a:latin typeface="仿宋_GB2312" pitchFamily="49" charset="-122"/>
                <a:ea typeface="仿宋_GB2312" pitchFamily="49" charset="-122"/>
              </a:rPr>
              <a:t>31</a:t>
            </a:r>
            <a:r>
              <a:rPr lang="zh-CN" altLang="en-US" sz="2000" b="1" dirty="0" smtClean="0">
                <a:solidFill>
                  <a:schemeClr val="accent6">
                    <a:lumMod val="75000"/>
                  </a:schemeClr>
                </a:solidFill>
                <a:latin typeface="仿宋_GB2312" pitchFamily="49" charset="-122"/>
                <a:ea typeface="仿宋_GB2312" pitchFamily="49" charset="-122"/>
              </a:rPr>
              <a:t>日。</a:t>
            </a:r>
            <a:endParaRPr lang="zh-CN" altLang="en-US" sz="2000" b="1" dirty="0">
              <a:solidFill>
                <a:schemeClr val="accent6">
                  <a:lumMod val="75000"/>
                </a:schemeClr>
              </a:solidFill>
              <a:latin typeface="仿宋_GB2312" pitchFamily="49" charset="-122"/>
              <a:ea typeface="仿宋_GB2312" pitchFamily="49"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Administrator\Desktop\640.webp (2).jpg"/>
          <p:cNvPicPr>
            <a:picLocks noChangeAspect="1" noChangeArrowheads="1"/>
          </p:cNvPicPr>
          <p:nvPr/>
        </p:nvPicPr>
        <p:blipFill>
          <a:blip r:embed="rId2" cstate="print"/>
          <a:srcRect/>
          <a:stretch>
            <a:fillRect/>
          </a:stretch>
        </p:blipFill>
        <p:spPr bwMode="auto">
          <a:xfrm>
            <a:off x="611560" y="332656"/>
            <a:ext cx="7632848" cy="5976664"/>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istrator\Desktop\640.webp (3).jpg"/>
          <p:cNvPicPr>
            <a:picLocks noChangeAspect="1" noChangeArrowheads="1"/>
          </p:cNvPicPr>
          <p:nvPr/>
        </p:nvPicPr>
        <p:blipFill>
          <a:blip r:embed="rId2" cstate="print"/>
          <a:srcRect/>
          <a:stretch>
            <a:fillRect/>
          </a:stretch>
        </p:blipFill>
        <p:spPr bwMode="auto">
          <a:xfrm>
            <a:off x="467544" y="260648"/>
            <a:ext cx="8352928" cy="6192688"/>
          </a:xfrm>
          <a:prstGeom prst="rect">
            <a:avLst/>
          </a:prstGeom>
          <a:noFill/>
        </p:spPr>
      </p:pic>
      <p:sp>
        <p:nvSpPr>
          <p:cNvPr id="3" name="矩形 2"/>
          <p:cNvSpPr/>
          <p:nvPr/>
        </p:nvSpPr>
        <p:spPr>
          <a:xfrm>
            <a:off x="3995936" y="3140968"/>
            <a:ext cx="3384376" cy="1080120"/>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accent6"/>
                </a:solidFill>
                <a:latin typeface="仿宋_GB2312" pitchFamily="49" charset="-122"/>
                <a:ea typeface="仿宋_GB2312" pitchFamily="49" charset="-122"/>
              </a:rPr>
              <a:t>门诊统筹基金支付</a:t>
            </a:r>
            <a:r>
              <a:rPr lang="en-US" altLang="zh-CN" b="1" dirty="0" smtClean="0">
                <a:solidFill>
                  <a:schemeClr val="accent6"/>
                </a:solidFill>
                <a:latin typeface="仿宋_GB2312" pitchFamily="49" charset="-122"/>
                <a:ea typeface="仿宋_GB2312" pitchFamily="49" charset="-122"/>
              </a:rPr>
              <a:t>50%</a:t>
            </a:r>
          </a:p>
          <a:p>
            <a:pPr algn="ctr"/>
            <a:r>
              <a:rPr lang="zh-CN" altLang="en-US" b="1" dirty="0" smtClean="0">
                <a:solidFill>
                  <a:schemeClr val="accent6"/>
                </a:solidFill>
                <a:latin typeface="仿宋_GB2312" pitchFamily="49" charset="-122"/>
                <a:ea typeface="仿宋_GB2312" pitchFamily="49" charset="-122"/>
              </a:rPr>
              <a:t>学生个人负担</a:t>
            </a:r>
            <a:r>
              <a:rPr lang="en-US" altLang="zh-CN" b="1" dirty="0" smtClean="0">
                <a:solidFill>
                  <a:schemeClr val="accent6"/>
                </a:solidFill>
                <a:latin typeface="仿宋_GB2312" pitchFamily="49" charset="-122"/>
                <a:ea typeface="仿宋_GB2312" pitchFamily="49" charset="-122"/>
              </a:rPr>
              <a:t>50%</a:t>
            </a:r>
            <a:endParaRPr lang="zh-CN" altLang="en-US" b="1" dirty="0">
              <a:solidFill>
                <a:schemeClr val="accent6"/>
              </a:solidFill>
              <a:latin typeface="仿宋_GB2312" pitchFamily="49" charset="-122"/>
              <a:ea typeface="仿宋_GB2312" pitchFamily="49" charset="-122"/>
            </a:endParaRPr>
          </a:p>
        </p:txBody>
      </p:sp>
      <p:sp>
        <p:nvSpPr>
          <p:cNvPr id="4" name="矩形 3"/>
          <p:cNvSpPr/>
          <p:nvPr/>
        </p:nvSpPr>
        <p:spPr>
          <a:xfrm>
            <a:off x="1475656" y="1916832"/>
            <a:ext cx="2448272" cy="360040"/>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zh-CN" altLang="en-US"/>
          </a:p>
        </p:txBody>
      </p:sp>
      <p:sp>
        <p:nvSpPr>
          <p:cNvPr id="6" name="矩形 5"/>
          <p:cNvSpPr/>
          <p:nvPr/>
        </p:nvSpPr>
        <p:spPr>
          <a:xfrm>
            <a:off x="3995936" y="1916832"/>
            <a:ext cx="3312368" cy="360040"/>
          </a:xfrm>
          <a:prstGeom prst="rect">
            <a:avLst/>
          </a:prstGeom>
          <a:solidFill>
            <a:schemeClr val="accent6">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b="1" dirty="0" smtClean="0">
                <a:solidFill>
                  <a:schemeClr val="accent6">
                    <a:lumMod val="75000"/>
                  </a:schemeClr>
                </a:solidFill>
                <a:latin typeface="仿宋_GB2312" pitchFamily="49" charset="-122"/>
                <a:ea typeface="仿宋_GB2312" pitchFamily="49" charset="-122"/>
              </a:rPr>
              <a:t>学校门诊政策</a:t>
            </a:r>
            <a:endParaRPr lang="zh-CN" altLang="en-US" b="1" dirty="0">
              <a:solidFill>
                <a:schemeClr val="accent6">
                  <a:lumMod val="75000"/>
                </a:schemeClr>
              </a:solidFill>
              <a:latin typeface="仿宋_GB2312" pitchFamily="49" charset="-122"/>
              <a:ea typeface="仿宋_GB2312" pitchFamily="49" charset="-122"/>
            </a:endParaRPr>
          </a:p>
        </p:txBody>
      </p:sp>
      <p:sp>
        <p:nvSpPr>
          <p:cNvPr id="7" name="矩形 6"/>
          <p:cNvSpPr/>
          <p:nvPr/>
        </p:nvSpPr>
        <p:spPr>
          <a:xfrm>
            <a:off x="1475656" y="3140968"/>
            <a:ext cx="2520280" cy="1080120"/>
          </a:xfrm>
          <a:prstGeom prst="rect">
            <a:avLst/>
          </a:prstGeom>
          <a:solidFill>
            <a:schemeClr val="accent6">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accent6"/>
                </a:solidFill>
                <a:latin typeface="仿宋" pitchFamily="49" charset="-122"/>
                <a:ea typeface="仿宋" pitchFamily="49" charset="-122"/>
              </a:rPr>
              <a:t>报销比例</a:t>
            </a:r>
            <a:endParaRPr lang="zh-CN" altLang="en-US" b="1" dirty="0">
              <a:solidFill>
                <a:schemeClr val="accent6"/>
              </a:solidFill>
              <a:latin typeface="仿宋" pitchFamily="49" charset="-122"/>
              <a:ea typeface="仿宋" pitchFamily="49" charset="-122"/>
            </a:endParaRPr>
          </a:p>
        </p:txBody>
      </p:sp>
      <p:sp>
        <p:nvSpPr>
          <p:cNvPr id="8" name="矩形 7"/>
          <p:cNvSpPr/>
          <p:nvPr/>
        </p:nvSpPr>
        <p:spPr>
          <a:xfrm>
            <a:off x="3995936" y="4221088"/>
            <a:ext cx="3384376" cy="864096"/>
          </a:xfrm>
          <a:prstGeom prst="rect">
            <a:avLst/>
          </a:prstGeom>
          <a:solidFill>
            <a:schemeClr val="accent3">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smtClean="0">
                <a:solidFill>
                  <a:schemeClr val="accent6"/>
                </a:solidFill>
                <a:latin typeface="黑体" pitchFamily="49" charset="-122"/>
                <a:ea typeface="黑体" pitchFamily="49" charset="-122"/>
              </a:rPr>
              <a:t>200</a:t>
            </a:r>
            <a:r>
              <a:rPr lang="zh-CN" altLang="en-US" b="1" dirty="0" smtClean="0">
                <a:solidFill>
                  <a:schemeClr val="accent6"/>
                </a:solidFill>
                <a:latin typeface="黑体" pitchFamily="49" charset="-122"/>
                <a:ea typeface="黑体" pitchFamily="49" charset="-122"/>
              </a:rPr>
              <a:t>元</a:t>
            </a:r>
            <a:endParaRPr lang="zh-CN" altLang="en-US" b="1" dirty="0">
              <a:solidFill>
                <a:schemeClr val="accent6"/>
              </a:solidFill>
              <a:latin typeface="黑体" pitchFamily="49" charset="-122"/>
              <a:ea typeface="黑体" pitchFamily="49" charset="-122"/>
            </a:endParaRPr>
          </a:p>
        </p:txBody>
      </p:sp>
      <p:sp>
        <p:nvSpPr>
          <p:cNvPr id="9" name="矩形 8"/>
          <p:cNvSpPr/>
          <p:nvPr/>
        </p:nvSpPr>
        <p:spPr>
          <a:xfrm>
            <a:off x="3995936" y="5157192"/>
            <a:ext cx="3384376" cy="1080120"/>
          </a:xfrm>
          <a:prstGeom prst="rect">
            <a:avLst/>
          </a:prstGeom>
          <a:solidFill>
            <a:schemeClr val="accent3">
              <a:lumMod val="20000"/>
              <a:lumOff val="8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zh-CN" altLang="en-US" b="1" dirty="0" smtClean="0">
                <a:solidFill>
                  <a:schemeClr val="accent6"/>
                </a:solidFill>
                <a:latin typeface="仿宋_GB2312" pitchFamily="49" charset="-122"/>
                <a:ea typeface="仿宋_GB2312" pitchFamily="49" charset="-122"/>
              </a:rPr>
              <a:t>最高支付</a:t>
            </a:r>
            <a:r>
              <a:rPr lang="en-US" altLang="zh-CN" b="1" dirty="0" smtClean="0">
                <a:solidFill>
                  <a:schemeClr val="accent6"/>
                </a:solidFill>
                <a:latin typeface="仿宋_GB2312" pitchFamily="49" charset="-122"/>
                <a:ea typeface="仿宋_GB2312" pitchFamily="49" charset="-122"/>
              </a:rPr>
              <a:t>40</a:t>
            </a:r>
            <a:r>
              <a:rPr lang="zh-CN" altLang="en-US" b="1" dirty="0" smtClean="0">
                <a:solidFill>
                  <a:schemeClr val="accent6"/>
                </a:solidFill>
                <a:latin typeface="仿宋_GB2312" pitchFamily="49" charset="-122"/>
                <a:ea typeface="仿宋_GB2312" pitchFamily="49" charset="-122"/>
              </a:rPr>
              <a:t>元</a:t>
            </a:r>
            <a:r>
              <a:rPr lang="en-US" altLang="zh-CN" b="1" dirty="0" smtClean="0">
                <a:solidFill>
                  <a:schemeClr val="accent6"/>
                </a:solidFill>
                <a:latin typeface="仿宋_GB2312" pitchFamily="49" charset="-122"/>
                <a:ea typeface="仿宋_GB2312" pitchFamily="49" charset="-122"/>
              </a:rPr>
              <a:t>/</a:t>
            </a:r>
            <a:r>
              <a:rPr lang="zh-CN" altLang="en-US" b="1" dirty="0" smtClean="0">
                <a:solidFill>
                  <a:schemeClr val="accent6"/>
                </a:solidFill>
                <a:latin typeface="仿宋_GB2312" pitchFamily="49" charset="-122"/>
                <a:ea typeface="仿宋_GB2312" pitchFamily="49" charset="-122"/>
              </a:rPr>
              <a:t>年</a:t>
            </a:r>
            <a:endParaRPr lang="zh-CN" altLang="en-US" b="1" dirty="0">
              <a:solidFill>
                <a:schemeClr val="accent6"/>
              </a:solidFill>
              <a:latin typeface="仿宋_GB2312" pitchFamily="49" charset="-122"/>
              <a:ea typeface="仿宋_GB2312" pitchFamily="49" charset="-122"/>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1281" y="1412776"/>
            <a:ext cx="714375" cy="390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C:\Users\Administrator\Desktop\微信图片_20180709095151.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矩形 3"/>
          <p:cNvSpPr/>
          <p:nvPr/>
        </p:nvSpPr>
        <p:spPr>
          <a:xfrm>
            <a:off x="1187624" y="2924944"/>
            <a:ext cx="5976664" cy="33123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67544" y="1556792"/>
            <a:ext cx="799288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zh-CN" altLang="en-US" dirty="0" smtClean="0">
                <a:solidFill>
                  <a:schemeClr val="tx1"/>
                </a:solidFill>
              </a:rPr>
              <a:t>（二）</a:t>
            </a:r>
            <a:r>
              <a:rPr lang="zh-CN" altLang="en-US" dirty="0" smtClean="0">
                <a:solidFill>
                  <a:schemeClr val="tx1"/>
                </a:solidFill>
              </a:rPr>
              <a:t>住院医疗待遇：</a:t>
            </a:r>
            <a:endParaRPr lang="en-US" altLang="zh-CN" dirty="0" smtClean="0">
              <a:solidFill>
                <a:schemeClr val="tx1"/>
              </a:solidFill>
            </a:endParaRPr>
          </a:p>
          <a:p>
            <a:pPr>
              <a:lnSpc>
                <a:spcPts val="2600"/>
              </a:lnSpc>
            </a:pPr>
            <a:r>
              <a:rPr lang="en-US" altLang="zh-CN" b="1" dirty="0">
                <a:solidFill>
                  <a:schemeClr val="tx1"/>
                </a:solidFill>
                <a:latin typeface="仿宋_GB2312" pitchFamily="49" charset="-122"/>
                <a:ea typeface="仿宋_GB2312" pitchFamily="49" charset="-122"/>
              </a:rPr>
              <a:t>1.</a:t>
            </a:r>
            <a:r>
              <a:rPr lang="zh-CN" altLang="en-US" b="1" dirty="0">
                <a:solidFill>
                  <a:schemeClr val="tx1"/>
                </a:solidFill>
                <a:latin typeface="仿宋_GB2312" pitchFamily="49" charset="-122"/>
                <a:ea typeface="仿宋_GB2312" pitchFamily="49" charset="-122"/>
              </a:rPr>
              <a:t>正常教学期间住院：学生持社会保障卡（无医保卡可现金垫付）至参保地的城乡居民基本医疗保险定点医疗机构就医，其报销比例如下。</a:t>
            </a:r>
          </a:p>
        </p:txBody>
      </p:sp>
      <p:graphicFrame>
        <p:nvGraphicFramePr>
          <p:cNvPr id="7" name="表格 6"/>
          <p:cNvGraphicFramePr>
            <a:graphicFrameLocks noGrp="1"/>
          </p:cNvGraphicFramePr>
          <p:nvPr>
            <p:extLst>
              <p:ext uri="{D42A27DB-BD31-4B8C-83A1-F6EECF244321}">
                <p14:modId xmlns:p14="http://schemas.microsoft.com/office/powerpoint/2010/main" val="1390459451"/>
              </p:ext>
            </p:extLst>
          </p:nvPr>
        </p:nvGraphicFramePr>
        <p:xfrm>
          <a:off x="1043609" y="2996952"/>
          <a:ext cx="6696744" cy="3600400"/>
        </p:xfrm>
        <a:graphic>
          <a:graphicData uri="http://schemas.openxmlformats.org/drawingml/2006/table">
            <a:tbl>
              <a:tblPr/>
              <a:tblGrid>
                <a:gridCol w="2188564"/>
                <a:gridCol w="1097498"/>
                <a:gridCol w="1097498"/>
                <a:gridCol w="1283228"/>
                <a:gridCol w="1029956"/>
              </a:tblGrid>
              <a:tr h="1008112">
                <a:tc>
                  <a:txBody>
                    <a:bodyPr/>
                    <a:lstStyle/>
                    <a:p>
                      <a:pPr algn="ctr" fontAlgn="ctr"/>
                      <a:r>
                        <a:rPr lang="zh-CN" altLang="en-US" sz="1800" b="0" i="0" u="none" strike="noStrike" dirty="0">
                          <a:solidFill>
                            <a:srgbClr val="FF0000"/>
                          </a:solidFill>
                          <a:latin typeface="仿宋_GB2312"/>
                        </a:rPr>
                        <a:t>　</a:t>
                      </a:r>
                      <a:r>
                        <a:rPr lang="zh-CN" altLang="en-US" sz="1800" b="0" i="0" u="none" strike="noStrike" dirty="0" smtClean="0">
                          <a:solidFill>
                            <a:srgbClr val="FF0000"/>
                          </a:solidFill>
                          <a:latin typeface="仿宋_GB2312"/>
                        </a:rPr>
                        <a:t>定点医疗机构类别</a:t>
                      </a:r>
                      <a:endParaRPr lang="zh-CN" altLang="en-US" sz="1800" b="0" i="0" u="none" strike="noStrike" dirty="0">
                        <a:solidFill>
                          <a:srgbClr val="FF0000"/>
                        </a:solidFill>
                        <a:latin typeface="仿宋_GB2312"/>
                      </a:endParaRPr>
                    </a:p>
                  </a:txBody>
                  <a:tcPr marL="7620" marR="7620" marT="7620" marB="0" anchor="ctr">
                    <a:lnL w="6350" cap="flat" cmpd="sng" algn="ctr">
                      <a:solidFill>
                        <a:srgbClr val="E46D0A"/>
                      </a:solidFill>
                      <a:prstDash val="solid"/>
                      <a:round/>
                      <a:headEnd type="none" w="med" len="med"/>
                      <a:tailEnd type="none" w="med" len="med"/>
                    </a:lnL>
                    <a:lnR w="6350" cap="flat" cmpd="sng" algn="ctr">
                      <a:solidFill>
                        <a:srgbClr val="E46D0A"/>
                      </a:solidFill>
                      <a:prstDash val="solid"/>
                      <a:round/>
                      <a:headEnd type="none" w="med" len="med"/>
                      <a:tailEnd type="none" w="med" len="med"/>
                    </a:lnR>
                    <a:lnT w="6350" cap="flat" cmpd="sng" algn="ctr">
                      <a:solidFill>
                        <a:srgbClr val="E46D0A"/>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AC090"/>
                    </a:solidFill>
                  </a:tcPr>
                </a:tc>
                <a:tc>
                  <a:txBody>
                    <a:bodyPr/>
                    <a:lstStyle/>
                    <a:p>
                      <a:pPr algn="ctr" fontAlgn="ctr"/>
                      <a:r>
                        <a:rPr lang="zh-CN" altLang="en-US" sz="1800" b="0" i="0" u="none" strike="noStrike" dirty="0">
                          <a:solidFill>
                            <a:srgbClr val="FF0000"/>
                          </a:solidFill>
                          <a:latin typeface="仿宋_GB2312" pitchFamily="49" charset="-122"/>
                          <a:ea typeface="仿宋_GB2312" pitchFamily="49" charset="-122"/>
                        </a:rPr>
                        <a:t>社区卫生服务中心</a:t>
                      </a:r>
                    </a:p>
                  </a:txBody>
                  <a:tcPr marL="7620" marR="7620" marT="7620" marB="0" anchor="ctr">
                    <a:lnL w="6350" cap="flat" cmpd="sng" algn="ctr">
                      <a:solidFill>
                        <a:srgbClr val="E46D0A"/>
                      </a:solidFill>
                      <a:prstDash val="solid"/>
                      <a:round/>
                      <a:headEnd type="none" w="med" len="med"/>
                      <a:tailEnd type="none" w="med" len="med"/>
                    </a:lnL>
                    <a:lnR w="6350" cap="flat" cmpd="sng" algn="ctr">
                      <a:solidFill>
                        <a:srgbClr val="E46D0A"/>
                      </a:solidFill>
                      <a:prstDash val="solid"/>
                      <a:round/>
                      <a:headEnd type="none" w="med" len="med"/>
                      <a:tailEnd type="none" w="med" len="med"/>
                    </a:lnR>
                    <a:lnT w="6350" cap="flat" cmpd="sng" algn="ctr">
                      <a:solidFill>
                        <a:srgbClr val="E46D0A"/>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AC090"/>
                    </a:solidFill>
                  </a:tcPr>
                </a:tc>
                <a:tc>
                  <a:txBody>
                    <a:bodyPr/>
                    <a:lstStyle/>
                    <a:p>
                      <a:pPr algn="ctr" fontAlgn="ctr"/>
                      <a:r>
                        <a:rPr lang="zh-CN" altLang="en-US" sz="1800" b="0" i="0" u="none" strike="noStrike" dirty="0">
                          <a:solidFill>
                            <a:srgbClr val="FF0000"/>
                          </a:solidFill>
                          <a:latin typeface="仿宋_GB2312" pitchFamily="49" charset="-122"/>
                          <a:ea typeface="仿宋_GB2312" pitchFamily="49" charset="-122"/>
                        </a:rPr>
                        <a:t>一级医疗机构</a:t>
                      </a:r>
                    </a:p>
                  </a:txBody>
                  <a:tcPr marL="7620" marR="7620" marT="7620" marB="0" anchor="ctr">
                    <a:lnL w="6350" cap="flat" cmpd="sng" algn="ctr">
                      <a:solidFill>
                        <a:srgbClr val="E46D0A"/>
                      </a:solidFill>
                      <a:prstDash val="solid"/>
                      <a:round/>
                      <a:headEnd type="none" w="med" len="med"/>
                      <a:tailEnd type="none" w="med" len="med"/>
                    </a:lnL>
                    <a:lnR w="6350" cap="flat" cmpd="sng" algn="ctr">
                      <a:solidFill>
                        <a:srgbClr val="E46D0A"/>
                      </a:solidFill>
                      <a:prstDash val="solid"/>
                      <a:round/>
                      <a:headEnd type="none" w="med" len="med"/>
                      <a:tailEnd type="none" w="med" len="med"/>
                    </a:lnR>
                    <a:lnT w="6350" cap="flat" cmpd="sng" algn="ctr">
                      <a:solidFill>
                        <a:srgbClr val="E46D0A"/>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AC090"/>
                    </a:solidFill>
                  </a:tcPr>
                </a:tc>
                <a:tc>
                  <a:txBody>
                    <a:bodyPr/>
                    <a:lstStyle/>
                    <a:p>
                      <a:pPr algn="ctr" fontAlgn="ctr"/>
                      <a:r>
                        <a:rPr lang="zh-CN" altLang="en-US" sz="1800" b="0" i="0" u="none" strike="noStrike" dirty="0">
                          <a:solidFill>
                            <a:srgbClr val="FF0000"/>
                          </a:solidFill>
                          <a:latin typeface="仿宋_GB2312" pitchFamily="49" charset="-122"/>
                          <a:ea typeface="仿宋_GB2312" pitchFamily="49" charset="-122"/>
                        </a:rPr>
                        <a:t>二级医疗机构</a:t>
                      </a:r>
                    </a:p>
                  </a:txBody>
                  <a:tcPr marL="7620" marR="7620" marT="7620" marB="0" anchor="ctr">
                    <a:lnL w="6350" cap="flat" cmpd="sng" algn="ctr">
                      <a:solidFill>
                        <a:srgbClr val="E46D0A"/>
                      </a:solidFill>
                      <a:prstDash val="solid"/>
                      <a:round/>
                      <a:headEnd type="none" w="med" len="med"/>
                      <a:tailEnd type="none" w="med" len="med"/>
                    </a:lnL>
                    <a:lnR w="6350" cap="flat" cmpd="sng" algn="ctr">
                      <a:solidFill>
                        <a:srgbClr val="E46D0A"/>
                      </a:solidFill>
                      <a:prstDash val="solid"/>
                      <a:round/>
                      <a:headEnd type="none" w="med" len="med"/>
                      <a:tailEnd type="none" w="med" len="med"/>
                    </a:lnR>
                    <a:lnT w="6350" cap="flat" cmpd="sng" algn="ctr">
                      <a:solidFill>
                        <a:srgbClr val="E46D0A"/>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AC090"/>
                    </a:solidFill>
                  </a:tcPr>
                </a:tc>
                <a:tc>
                  <a:txBody>
                    <a:bodyPr/>
                    <a:lstStyle/>
                    <a:p>
                      <a:pPr algn="ctr" fontAlgn="ctr"/>
                      <a:r>
                        <a:rPr lang="zh-CN" altLang="en-US" sz="1800" b="0" i="0" u="none" strike="noStrike" dirty="0">
                          <a:solidFill>
                            <a:srgbClr val="FF0000"/>
                          </a:solidFill>
                          <a:latin typeface="仿宋_GB2312" pitchFamily="49" charset="-122"/>
                          <a:ea typeface="仿宋_GB2312" pitchFamily="49" charset="-122"/>
                        </a:rPr>
                        <a:t>三级医疗机构</a:t>
                      </a:r>
                    </a:p>
                  </a:txBody>
                  <a:tcPr marL="7620" marR="7620" marT="7620" marB="0" anchor="ctr">
                    <a:lnL w="6350" cap="flat" cmpd="sng" algn="ctr">
                      <a:solidFill>
                        <a:srgbClr val="E46D0A"/>
                      </a:solidFill>
                      <a:prstDash val="solid"/>
                      <a:round/>
                      <a:headEnd type="none" w="med" len="med"/>
                      <a:tailEnd type="none" w="med" len="med"/>
                    </a:lnL>
                    <a:lnR w="6350" cap="flat" cmpd="sng" algn="ctr">
                      <a:solidFill>
                        <a:srgbClr val="E46D0A"/>
                      </a:solidFill>
                      <a:prstDash val="solid"/>
                      <a:round/>
                      <a:headEnd type="none" w="med" len="med"/>
                      <a:tailEnd type="none" w="med" len="med"/>
                    </a:lnR>
                    <a:lnT w="6350" cap="flat" cmpd="sng" algn="ctr">
                      <a:solidFill>
                        <a:srgbClr val="E46D0A"/>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AC090"/>
                    </a:solidFill>
                  </a:tcPr>
                </a:tc>
              </a:tr>
              <a:tr h="792088">
                <a:tc>
                  <a:txBody>
                    <a:bodyPr/>
                    <a:lstStyle/>
                    <a:p>
                      <a:pPr algn="ctr" fontAlgn="ctr"/>
                      <a:r>
                        <a:rPr lang="zh-CN" altLang="en-US" sz="1800" b="0" i="0" u="none" strike="noStrike" dirty="0">
                          <a:solidFill>
                            <a:srgbClr val="4F81BD"/>
                          </a:solidFill>
                          <a:latin typeface="仿宋_GB2312" pitchFamily="49" charset="-122"/>
                          <a:ea typeface="仿宋_GB2312" pitchFamily="49" charset="-122"/>
                        </a:rPr>
                        <a:t>报销起付线</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CD5B4"/>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100</a:t>
                      </a:r>
                      <a:r>
                        <a:rPr lang="zh-CN" altLang="en-US" sz="1800" b="0" i="0" u="none" strike="noStrike" dirty="0">
                          <a:solidFill>
                            <a:srgbClr val="4F81BD"/>
                          </a:solidFill>
                          <a:latin typeface="仿宋_GB2312" pitchFamily="49" charset="-122"/>
                          <a:ea typeface="仿宋_GB2312" pitchFamily="49" charset="-122"/>
                        </a:rPr>
                        <a:t>元</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CD5B4"/>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300</a:t>
                      </a:r>
                      <a:r>
                        <a:rPr lang="zh-CN" altLang="en-US" sz="1800" b="0" i="0" u="none" strike="noStrike" dirty="0">
                          <a:solidFill>
                            <a:srgbClr val="4F81BD"/>
                          </a:solidFill>
                          <a:latin typeface="仿宋_GB2312" pitchFamily="49" charset="-122"/>
                          <a:ea typeface="仿宋_GB2312" pitchFamily="49" charset="-122"/>
                        </a:rPr>
                        <a:t>元</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CD5B4"/>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500</a:t>
                      </a:r>
                      <a:r>
                        <a:rPr lang="zh-CN" altLang="en-US" sz="1800" b="0" i="0" u="none" strike="noStrike" dirty="0">
                          <a:solidFill>
                            <a:srgbClr val="4F81BD"/>
                          </a:solidFill>
                          <a:latin typeface="仿宋_GB2312" pitchFamily="49" charset="-122"/>
                          <a:ea typeface="仿宋_GB2312" pitchFamily="49" charset="-122"/>
                        </a:rPr>
                        <a:t>元</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CD5B4"/>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1500</a:t>
                      </a:r>
                      <a:r>
                        <a:rPr lang="zh-CN" altLang="en-US" sz="1800" b="0" i="0" u="none" strike="noStrike" dirty="0">
                          <a:solidFill>
                            <a:srgbClr val="4F81BD"/>
                          </a:solidFill>
                          <a:latin typeface="仿宋_GB2312" pitchFamily="49" charset="-122"/>
                          <a:ea typeface="仿宋_GB2312" pitchFamily="49" charset="-122"/>
                        </a:rPr>
                        <a:t>元</a:t>
                      </a:r>
                    </a:p>
                  </a:txBody>
                  <a:tcPr marL="7620" marR="7620" marT="7620"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CD5B4"/>
                    </a:solidFill>
                  </a:tcPr>
                </a:tc>
              </a:tr>
              <a:tr h="608434">
                <a:tc>
                  <a:txBody>
                    <a:bodyPr/>
                    <a:lstStyle/>
                    <a:p>
                      <a:pPr algn="ctr" fontAlgn="ctr"/>
                      <a:r>
                        <a:rPr lang="zh-CN" altLang="en-US" sz="1800" b="0" i="0" u="none" strike="noStrike" dirty="0">
                          <a:solidFill>
                            <a:srgbClr val="4F81BD"/>
                          </a:solidFill>
                          <a:latin typeface="仿宋_GB2312" pitchFamily="49" charset="-122"/>
                          <a:ea typeface="仿宋_GB2312" pitchFamily="49" charset="-122"/>
                        </a:rPr>
                        <a:t>报销比例</a:t>
                      </a: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DBE5F1"/>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85%</a:t>
                      </a: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DBE5F1"/>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75%</a:t>
                      </a: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DBE5F1"/>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70%</a:t>
                      </a: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DBE5F1"/>
                    </a:solidFill>
                  </a:tcPr>
                </a:tc>
                <a:tc>
                  <a:txBody>
                    <a:bodyPr/>
                    <a:lstStyle/>
                    <a:p>
                      <a:pPr algn="ctr" fontAlgn="ctr"/>
                      <a:r>
                        <a:rPr lang="en-US" altLang="zh-CN" sz="1800" b="0" i="0" u="none" strike="noStrike" dirty="0">
                          <a:solidFill>
                            <a:srgbClr val="4F81BD"/>
                          </a:solidFill>
                          <a:latin typeface="仿宋_GB2312" pitchFamily="49" charset="-122"/>
                          <a:ea typeface="仿宋_GB2312" pitchFamily="49" charset="-122"/>
                        </a:rPr>
                        <a:t>60%</a:t>
                      </a: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DBE5F1"/>
                    </a:solidFill>
                  </a:tcPr>
                </a:tc>
              </a:tr>
              <a:tr h="1191766">
                <a:tc gridSpan="5">
                  <a:txBody>
                    <a:bodyPr/>
                    <a:lstStyle/>
                    <a:p>
                      <a:pPr algn="l" fontAlgn="ctr">
                        <a:lnSpc>
                          <a:spcPts val="2600"/>
                        </a:lnSpc>
                      </a:pPr>
                      <a:r>
                        <a:rPr lang="zh-CN" altLang="en-US" sz="1800" b="0" i="0" u="none" strike="noStrike" dirty="0" smtClean="0">
                          <a:solidFill>
                            <a:srgbClr val="000000"/>
                          </a:solidFill>
                          <a:latin typeface="仿宋_GB2312" pitchFamily="49" charset="-122"/>
                          <a:ea typeface="仿宋_GB2312" pitchFamily="49" charset="-122"/>
                        </a:rPr>
                        <a:t>    基本医疗保险基金为每人每年</a:t>
                      </a:r>
                      <a:r>
                        <a:rPr lang="en-US" altLang="zh-CN" sz="1800" b="0" i="0" u="none" strike="noStrike" dirty="0" smtClean="0">
                          <a:solidFill>
                            <a:srgbClr val="C00000"/>
                          </a:solidFill>
                          <a:latin typeface="仿宋_GB2312" pitchFamily="49" charset="-122"/>
                          <a:ea typeface="仿宋_GB2312" pitchFamily="49" charset="-122"/>
                        </a:rPr>
                        <a:t>15</a:t>
                      </a:r>
                      <a:r>
                        <a:rPr lang="zh-CN" altLang="en-US" sz="1800" b="0" i="0" u="none" strike="noStrike" dirty="0">
                          <a:solidFill>
                            <a:srgbClr val="C00000"/>
                          </a:solidFill>
                          <a:latin typeface="仿宋_GB2312" pitchFamily="49" charset="-122"/>
                          <a:ea typeface="仿宋_GB2312" pitchFamily="49" charset="-122"/>
                        </a:rPr>
                        <a:t>万元</a:t>
                      </a:r>
                      <a:r>
                        <a:rPr lang="zh-CN" altLang="en-US" sz="1800" b="0" i="0" u="none" strike="noStrike" dirty="0">
                          <a:solidFill>
                            <a:srgbClr val="000000"/>
                          </a:solidFill>
                          <a:latin typeface="仿宋_GB2312" pitchFamily="49" charset="-122"/>
                          <a:ea typeface="仿宋_GB2312" pitchFamily="49" charset="-122"/>
                        </a:rPr>
                        <a:t>，大</a:t>
                      </a:r>
                      <a:r>
                        <a:rPr lang="zh-CN" altLang="en-US" sz="1800" b="0" i="0" u="none" strike="noStrike" dirty="0" smtClean="0">
                          <a:solidFill>
                            <a:srgbClr val="000000"/>
                          </a:solidFill>
                          <a:latin typeface="仿宋_GB2312" pitchFamily="49" charset="-122"/>
                          <a:ea typeface="仿宋_GB2312" pitchFamily="49" charset="-122"/>
                        </a:rPr>
                        <a:t>病保险为每人每年</a:t>
                      </a:r>
                      <a:r>
                        <a:rPr lang="en-US" altLang="zh-CN" sz="1800" b="0" i="0" u="none" strike="noStrike" dirty="0" smtClean="0">
                          <a:solidFill>
                            <a:srgbClr val="C00000"/>
                          </a:solidFill>
                          <a:latin typeface="仿宋_GB2312" pitchFamily="49" charset="-122"/>
                          <a:ea typeface="仿宋_GB2312" pitchFamily="49" charset="-122"/>
                        </a:rPr>
                        <a:t>40</a:t>
                      </a:r>
                      <a:r>
                        <a:rPr lang="zh-CN" altLang="en-US" sz="1800" b="0" i="0" u="none" strike="noStrike" dirty="0" smtClean="0">
                          <a:solidFill>
                            <a:srgbClr val="C00000"/>
                          </a:solidFill>
                          <a:latin typeface="仿宋_GB2312" pitchFamily="49" charset="-122"/>
                          <a:ea typeface="仿宋_GB2312" pitchFamily="49" charset="-122"/>
                        </a:rPr>
                        <a:t>万</a:t>
                      </a:r>
                      <a:r>
                        <a:rPr lang="zh-CN" altLang="en-US" sz="1800" b="0" i="0" u="none" strike="noStrike" dirty="0">
                          <a:solidFill>
                            <a:srgbClr val="C00000"/>
                          </a:solidFill>
                          <a:latin typeface="仿宋_GB2312" pitchFamily="49" charset="-122"/>
                          <a:ea typeface="仿宋_GB2312" pitchFamily="49" charset="-122"/>
                        </a:rPr>
                        <a:t>元</a:t>
                      </a:r>
                      <a:r>
                        <a:rPr lang="zh-CN" altLang="en-US" sz="1800" b="0" i="0" u="none" strike="noStrike" dirty="0" smtClean="0">
                          <a:solidFill>
                            <a:srgbClr val="000000"/>
                          </a:solidFill>
                          <a:latin typeface="仿宋_GB2312" pitchFamily="49" charset="-122"/>
                          <a:ea typeface="仿宋_GB2312" pitchFamily="49" charset="-122"/>
                        </a:rPr>
                        <a:t>，累计最高限额每人每年</a:t>
                      </a:r>
                      <a:r>
                        <a:rPr lang="en-US" altLang="zh-CN" sz="1800" b="0" i="0" u="none" strike="noStrike" dirty="0" smtClean="0">
                          <a:solidFill>
                            <a:srgbClr val="C00000"/>
                          </a:solidFill>
                          <a:latin typeface="仿宋_GB2312" pitchFamily="49" charset="-122"/>
                          <a:ea typeface="仿宋_GB2312" pitchFamily="49" charset="-122"/>
                        </a:rPr>
                        <a:t>55</a:t>
                      </a:r>
                      <a:r>
                        <a:rPr lang="zh-CN" altLang="en-US" sz="1800" b="0" i="0" u="none" strike="noStrike" dirty="0" smtClean="0">
                          <a:solidFill>
                            <a:srgbClr val="C00000"/>
                          </a:solidFill>
                          <a:latin typeface="仿宋_GB2312" pitchFamily="49" charset="-122"/>
                          <a:ea typeface="仿宋_GB2312" pitchFamily="49" charset="-122"/>
                        </a:rPr>
                        <a:t>万元。</a:t>
                      </a:r>
                      <a:endParaRPr lang="zh-CN" altLang="en-US" sz="1800" b="0" i="0" u="none" strike="noStrike" dirty="0">
                        <a:solidFill>
                          <a:srgbClr val="C00000"/>
                        </a:solidFill>
                        <a:latin typeface="仿宋_GB2312" pitchFamily="49" charset="-122"/>
                        <a:ea typeface="仿宋_GB2312" pitchFamily="49" charset="-122"/>
                      </a:endParaRPr>
                    </a:p>
                  </a:txBody>
                  <a:tcPr marL="7620" marR="7620" marT="7620" marB="0" anchor="ctr">
                    <a:lnL w="6350" cap="flat" cmpd="sng" algn="ctr">
                      <a:solidFill>
                        <a:srgbClr val="F2F2F2"/>
                      </a:solidFill>
                      <a:prstDash val="solid"/>
                      <a:round/>
                      <a:headEnd type="none" w="med" len="med"/>
                      <a:tailEnd type="none" w="med" len="med"/>
                    </a:lnL>
                    <a:lnR w="6350" cap="flat" cmpd="sng" algn="ctr">
                      <a:solidFill>
                        <a:srgbClr val="F2F2F2"/>
                      </a:solidFill>
                      <a:prstDash val="solid"/>
                      <a:round/>
                      <a:headEnd type="none" w="med" len="med"/>
                      <a:tailEnd type="none" w="med" len="med"/>
                    </a:lnR>
                    <a:lnT w="6350" cap="flat" cmpd="sng" algn="ctr">
                      <a:solidFill>
                        <a:srgbClr val="F2F2F2"/>
                      </a:solidFill>
                      <a:prstDash val="solid"/>
                      <a:round/>
                      <a:headEnd type="none" w="med" len="med"/>
                      <a:tailEnd type="none" w="med" len="med"/>
                    </a:lnT>
                    <a:lnB w="6350" cap="flat" cmpd="sng" algn="ctr">
                      <a:solidFill>
                        <a:srgbClr val="F2F2F2"/>
                      </a:solidFill>
                      <a:prstDash val="solid"/>
                      <a:round/>
                      <a:headEnd type="none" w="med" len="med"/>
                      <a:tailEnd type="none" w="med" len="med"/>
                    </a:lnB>
                    <a:solidFill>
                      <a:srgbClr val="F2DDDC"/>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Administrator\Desktop\微信图片_20180709103931.jpg"/>
          <p:cNvPicPr>
            <a:picLocks noChangeAspect="1" noChangeArrowheads="1"/>
          </p:cNvPicPr>
          <p:nvPr/>
        </p:nvPicPr>
        <p:blipFill>
          <a:blip r:embed="rId2" cstate="print"/>
          <a:srcRect/>
          <a:stretch>
            <a:fillRect/>
          </a:stretch>
        </p:blipFill>
        <p:spPr bwMode="auto">
          <a:xfrm>
            <a:off x="0" y="548680"/>
            <a:ext cx="9036496" cy="6430762"/>
          </a:xfrm>
          <a:prstGeom prst="rect">
            <a:avLst/>
          </a:prstGeom>
          <a:noFill/>
        </p:spPr>
      </p:pic>
      <p:pic>
        <p:nvPicPr>
          <p:cNvPr id="18435" name="Picture 3" descr="C:\Users\Administrator\Desktop\微信图片_20180709103548.jpg"/>
          <p:cNvPicPr>
            <a:picLocks noChangeAspect="1" noChangeArrowheads="1"/>
          </p:cNvPicPr>
          <p:nvPr/>
        </p:nvPicPr>
        <p:blipFill>
          <a:blip r:embed="rId3" cstate="print"/>
          <a:srcRect/>
          <a:stretch>
            <a:fillRect/>
          </a:stretch>
        </p:blipFill>
        <p:spPr bwMode="auto">
          <a:xfrm>
            <a:off x="0" y="188640"/>
            <a:ext cx="8964488" cy="6488341"/>
          </a:xfrm>
          <a:prstGeom prst="rect">
            <a:avLst/>
          </a:prstGeom>
          <a:noFill/>
        </p:spPr>
      </p:pic>
      <p:sp>
        <p:nvSpPr>
          <p:cNvPr id="5" name="矩形 4"/>
          <p:cNvSpPr/>
          <p:nvPr/>
        </p:nvSpPr>
        <p:spPr>
          <a:xfrm>
            <a:off x="251520" y="1628801"/>
            <a:ext cx="8136904" cy="489654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2600"/>
              </a:lnSpc>
            </a:pPr>
            <a:r>
              <a:rPr lang="en-US" altLang="zh-CN" b="1" dirty="0" smtClean="0">
                <a:solidFill>
                  <a:schemeClr val="accent6">
                    <a:lumMod val="75000"/>
                  </a:schemeClr>
                </a:solidFill>
                <a:latin typeface="仿宋_GB2312" pitchFamily="49" charset="-122"/>
                <a:ea typeface="仿宋_GB2312" pitchFamily="49" charset="-122"/>
              </a:rPr>
              <a:t>    a</a:t>
            </a:r>
            <a:r>
              <a:rPr lang="zh-CN" altLang="zh-CN" b="1" dirty="0" smtClean="0">
                <a:solidFill>
                  <a:schemeClr val="accent6">
                    <a:lumMod val="75000"/>
                  </a:schemeClr>
                </a:solidFill>
                <a:latin typeface="仿宋_GB2312" pitchFamily="49" charset="-122"/>
                <a:ea typeface="仿宋_GB2312" pitchFamily="49" charset="-122"/>
              </a:rPr>
              <a:t>）</a:t>
            </a:r>
            <a:r>
              <a:rPr lang="zh-CN" altLang="en-US" b="1" dirty="0" smtClean="0">
                <a:solidFill>
                  <a:schemeClr val="accent6">
                    <a:lumMod val="75000"/>
                  </a:schemeClr>
                </a:solidFill>
                <a:latin typeface="仿宋_GB2312" pitchFamily="49" charset="-122"/>
                <a:ea typeface="仿宋_GB2312" pitchFamily="49" charset="-122"/>
              </a:rPr>
              <a:t>大学生</a:t>
            </a:r>
            <a:r>
              <a:rPr lang="zh-CN" altLang="en-US" b="1" dirty="0">
                <a:solidFill>
                  <a:schemeClr val="accent6">
                    <a:lumMod val="75000"/>
                  </a:schemeClr>
                </a:solidFill>
                <a:latin typeface="仿宋_GB2312" pitchFamily="49" charset="-122"/>
                <a:ea typeface="仿宋_GB2312" pitchFamily="49" charset="-122"/>
              </a:rPr>
              <a:t>异地就医，无需在我市定点医疗机构开具转诊转院证明，可直接通过医疗保障部门微信公众号或门户网站自行办理异地就医备案，也可直接到参保地医保经办机构办理</a:t>
            </a:r>
            <a:r>
              <a:rPr lang="zh-CN" altLang="zh-CN" b="1" dirty="0" smtClean="0">
                <a:solidFill>
                  <a:schemeClr val="accent6">
                    <a:lumMod val="75000"/>
                  </a:schemeClr>
                </a:solidFill>
                <a:latin typeface="仿宋_GB2312" pitchFamily="49" charset="-122"/>
                <a:ea typeface="仿宋_GB2312" pitchFamily="49" charset="-122"/>
              </a:rPr>
              <a:t>。</a:t>
            </a:r>
            <a:endParaRPr lang="zh-CN" altLang="zh-CN" b="1" dirty="0">
              <a:solidFill>
                <a:schemeClr val="accent6">
                  <a:lumMod val="75000"/>
                </a:schemeClr>
              </a:solidFill>
              <a:latin typeface="仿宋_GB2312" pitchFamily="49" charset="-122"/>
              <a:ea typeface="仿宋_GB2312" pitchFamily="49" charset="-122"/>
            </a:endParaRPr>
          </a:p>
          <a:p>
            <a:pPr>
              <a:lnSpc>
                <a:spcPts val="2600"/>
              </a:lnSpc>
            </a:pPr>
            <a:r>
              <a:rPr lang="zh-CN" altLang="en-US" b="1" dirty="0" smtClean="0">
                <a:solidFill>
                  <a:schemeClr val="accent6">
                    <a:lumMod val="75000"/>
                  </a:schemeClr>
                </a:solidFill>
                <a:latin typeface="仿宋_GB2312" pitchFamily="49" charset="-122"/>
                <a:ea typeface="仿宋_GB2312" pitchFamily="49" charset="-122"/>
              </a:rPr>
              <a:t>　　</a:t>
            </a:r>
            <a:r>
              <a:rPr lang="en-US" altLang="zh-CN" b="1" dirty="0" smtClean="0">
                <a:solidFill>
                  <a:schemeClr val="accent6">
                    <a:lumMod val="75000"/>
                  </a:schemeClr>
                </a:solidFill>
                <a:latin typeface="仿宋_GB2312" pitchFamily="49" charset="-122"/>
                <a:ea typeface="仿宋_GB2312" pitchFamily="49" charset="-122"/>
              </a:rPr>
              <a:t>b</a:t>
            </a:r>
            <a:r>
              <a:rPr lang="zh-CN" altLang="zh-CN" b="1" dirty="0" smtClean="0">
                <a:solidFill>
                  <a:schemeClr val="accent6">
                    <a:lumMod val="75000"/>
                  </a:schemeClr>
                </a:solidFill>
                <a:latin typeface="仿宋_GB2312" pitchFamily="49" charset="-122"/>
                <a:ea typeface="仿宋_GB2312" pitchFamily="49" charset="-122"/>
              </a:rPr>
              <a:t>）</a:t>
            </a:r>
            <a:r>
              <a:rPr lang="zh-CN" altLang="en-US" b="1" dirty="0" smtClean="0">
                <a:solidFill>
                  <a:schemeClr val="accent6">
                    <a:lumMod val="75000"/>
                  </a:schemeClr>
                </a:solidFill>
                <a:latin typeface="仿宋_GB2312" pitchFamily="49" charset="-122"/>
                <a:ea typeface="仿宋_GB2312" pitchFamily="49" charset="-122"/>
              </a:rPr>
              <a:t>无社会保障卡回</a:t>
            </a:r>
            <a:r>
              <a:rPr lang="zh-CN" altLang="en-US" b="1" dirty="0">
                <a:solidFill>
                  <a:schemeClr val="accent6">
                    <a:lumMod val="75000"/>
                  </a:schemeClr>
                </a:solidFill>
                <a:latin typeface="仿宋_GB2312" pitchFamily="49" charset="-122"/>
                <a:ea typeface="仿宋_GB2312" pitchFamily="49" charset="-122"/>
              </a:rPr>
              <a:t>户籍所在地</a:t>
            </a:r>
            <a:r>
              <a:rPr lang="zh-CN" altLang="en-US" b="1" dirty="0" smtClean="0">
                <a:solidFill>
                  <a:schemeClr val="accent6">
                    <a:lumMod val="75000"/>
                  </a:schemeClr>
                </a:solidFill>
                <a:latin typeface="仿宋_GB2312" pitchFamily="49" charset="-122"/>
                <a:ea typeface="仿宋_GB2312" pitchFamily="49" charset="-122"/>
              </a:rPr>
              <a:t>住院的大学生，</a:t>
            </a:r>
            <a:r>
              <a:rPr lang="zh-CN" altLang="en-US" b="1" dirty="0">
                <a:solidFill>
                  <a:schemeClr val="accent6">
                    <a:lumMod val="75000"/>
                  </a:schemeClr>
                </a:solidFill>
                <a:latin typeface="仿宋_GB2312" pitchFamily="49" charset="-122"/>
                <a:ea typeface="仿宋_GB2312" pitchFamily="49" charset="-122"/>
              </a:rPr>
              <a:t>应到户籍所在地定点医疗机构</a:t>
            </a:r>
            <a:r>
              <a:rPr lang="zh-CN" altLang="en-US" b="1" dirty="0" smtClean="0">
                <a:solidFill>
                  <a:schemeClr val="accent6">
                    <a:lumMod val="75000"/>
                  </a:schemeClr>
                </a:solidFill>
                <a:latin typeface="仿宋_GB2312" pitchFamily="49" charset="-122"/>
                <a:ea typeface="仿宋_GB2312" pitchFamily="49" charset="-122"/>
              </a:rPr>
              <a:t>就医（原则上是二级以上定点医疗机构），基金予以支付，在非定点医疗机构住院所发生的医疗费用，基金不予支付。现金垫付后可持材料交到各校区校医院。</a:t>
            </a:r>
            <a:endParaRPr lang="en-US" altLang="zh-CN" b="1" dirty="0" smtClean="0">
              <a:solidFill>
                <a:schemeClr val="accent6">
                  <a:lumMod val="75000"/>
                </a:schemeClr>
              </a:solidFill>
              <a:latin typeface="仿宋_GB2312" pitchFamily="49" charset="-122"/>
              <a:ea typeface="仿宋_GB2312" pitchFamily="49" charset="-122"/>
            </a:endParaRPr>
          </a:p>
          <a:p>
            <a:pPr>
              <a:lnSpc>
                <a:spcPts val="2600"/>
              </a:lnSpc>
            </a:pPr>
            <a:r>
              <a:rPr lang="zh-CN" altLang="en-US" b="1" dirty="0" smtClean="0">
                <a:solidFill>
                  <a:schemeClr val="accent6">
                    <a:lumMod val="75000"/>
                  </a:schemeClr>
                </a:solidFill>
                <a:latin typeface="仿宋_GB2312" pitchFamily="49" charset="-122"/>
                <a:ea typeface="仿宋_GB2312" pitchFamily="49" charset="-122"/>
              </a:rPr>
              <a:t>　　　　　　</a:t>
            </a:r>
            <a:r>
              <a:rPr lang="zh-CN" altLang="zh-CN" b="1" dirty="0" smtClean="0">
                <a:solidFill>
                  <a:schemeClr val="accent6">
                    <a:lumMod val="75000"/>
                  </a:schemeClr>
                </a:solidFill>
                <a:latin typeface="仿宋_GB2312" pitchFamily="49" charset="-122"/>
                <a:ea typeface="仿宋_GB2312" pitchFamily="49" charset="-122"/>
              </a:rPr>
              <a:t>异地就医报销比例</a:t>
            </a:r>
            <a:r>
              <a:rPr lang="en-US" altLang="zh-CN" b="1" dirty="0" smtClean="0">
                <a:solidFill>
                  <a:schemeClr val="accent6">
                    <a:lumMod val="75000"/>
                  </a:schemeClr>
                </a:solidFill>
                <a:latin typeface="仿宋_GB2312" pitchFamily="49" charset="-122"/>
                <a:ea typeface="仿宋_GB2312" pitchFamily="49" charset="-122"/>
              </a:rPr>
              <a:t>50%</a:t>
            </a:r>
            <a:r>
              <a:rPr lang="zh-CN" altLang="zh-CN" b="1" dirty="0" smtClean="0">
                <a:solidFill>
                  <a:schemeClr val="accent6">
                    <a:lumMod val="75000"/>
                  </a:schemeClr>
                </a:solidFill>
                <a:latin typeface="仿宋_GB2312" pitchFamily="49" charset="-122"/>
                <a:ea typeface="仿宋_GB2312" pitchFamily="49" charset="-122"/>
              </a:rPr>
              <a:t>，起付线标准</a:t>
            </a:r>
            <a:r>
              <a:rPr lang="en-US" altLang="zh-CN" b="1" dirty="0" smtClean="0">
                <a:solidFill>
                  <a:schemeClr val="accent6">
                    <a:lumMod val="75000"/>
                  </a:schemeClr>
                </a:solidFill>
                <a:latin typeface="仿宋_GB2312" pitchFamily="49" charset="-122"/>
                <a:ea typeface="仿宋_GB2312" pitchFamily="49" charset="-122"/>
              </a:rPr>
              <a:t>4000</a:t>
            </a:r>
            <a:r>
              <a:rPr lang="zh-CN" altLang="zh-CN" b="1" dirty="0" smtClean="0">
                <a:solidFill>
                  <a:schemeClr val="accent6">
                    <a:lumMod val="75000"/>
                  </a:schemeClr>
                </a:solidFill>
                <a:latin typeface="仿宋_GB2312" pitchFamily="49" charset="-122"/>
                <a:ea typeface="仿宋_GB2312" pitchFamily="49" charset="-122"/>
              </a:rPr>
              <a:t>元</a:t>
            </a:r>
            <a:r>
              <a:rPr lang="zh-CN" altLang="en-US" dirty="0" smtClean="0">
                <a:solidFill>
                  <a:schemeClr val="accent6">
                    <a:lumMod val="75000"/>
                  </a:schemeClr>
                </a:solidFill>
                <a:latin typeface="仿宋_GB2312" pitchFamily="49" charset="-122"/>
                <a:ea typeface="仿宋_GB2312" pitchFamily="49" charset="-122"/>
              </a:rPr>
              <a:t>。</a:t>
            </a:r>
            <a:endParaRPr lang="zh-CN" altLang="zh-CN" kern="100" dirty="0">
              <a:solidFill>
                <a:schemeClr val="accent6">
                  <a:lumMod val="75000"/>
                </a:schemeClr>
              </a:solidFill>
              <a:latin typeface="仿宋_GB2312" pitchFamily="49" charset="-122"/>
              <a:ea typeface="仿宋_GB2312" pitchFamily="49" charset="-122"/>
              <a:cs typeface="Times New Roman"/>
            </a:endParaRPr>
          </a:p>
        </p:txBody>
      </p:sp>
      <p:sp>
        <p:nvSpPr>
          <p:cNvPr id="6" name="矩形 5"/>
          <p:cNvSpPr/>
          <p:nvPr/>
        </p:nvSpPr>
        <p:spPr>
          <a:xfrm>
            <a:off x="395536" y="2060848"/>
            <a:ext cx="4464496" cy="57606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b="1" dirty="0">
                <a:solidFill>
                  <a:schemeClr val="tx1"/>
                </a:solidFill>
                <a:latin typeface="仿宋_GB2312" pitchFamily="49" charset="-122"/>
                <a:ea typeface="仿宋_GB2312" pitchFamily="49" charset="-122"/>
              </a:rPr>
              <a:t>2.</a:t>
            </a:r>
            <a:r>
              <a:rPr lang="zh-CN" altLang="zh-CN" b="1" dirty="0">
                <a:solidFill>
                  <a:schemeClr val="tx1"/>
                </a:solidFill>
                <a:latin typeface="仿宋_GB2312" pitchFamily="49" charset="-122"/>
                <a:ea typeface="仿宋_GB2312" pitchFamily="49" charset="-122"/>
              </a:rPr>
              <a:t>异地住院的同学：</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Administrator\Desktop\微信图片_20180709112137.jpg"/>
          <p:cNvPicPr>
            <a:picLocks noChangeAspect="1" noChangeArrowheads="1"/>
          </p:cNvPicPr>
          <p:nvPr/>
        </p:nvPicPr>
        <p:blipFill>
          <a:blip r:embed="rId2" cstate="print"/>
          <a:srcRect/>
          <a:stretch>
            <a:fillRect/>
          </a:stretch>
        </p:blipFill>
        <p:spPr bwMode="auto">
          <a:xfrm>
            <a:off x="179512" y="0"/>
            <a:ext cx="8712968" cy="6669359"/>
          </a:xfrm>
          <a:prstGeom prst="rect">
            <a:avLst/>
          </a:prstGeom>
          <a:noFill/>
        </p:spPr>
      </p:pic>
      <p:sp>
        <p:nvSpPr>
          <p:cNvPr id="3" name="矩形 2"/>
          <p:cNvSpPr/>
          <p:nvPr/>
        </p:nvSpPr>
        <p:spPr>
          <a:xfrm>
            <a:off x="1691680" y="404664"/>
            <a:ext cx="5544616" cy="86409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r>
              <a:rPr lang="zh-CN" altLang="en-US" dirty="0" smtClean="0"/>
              <a:t>四、城乡居民现金垫付后报销所需材料</a:t>
            </a:r>
            <a:endParaRPr lang="zh-CN" altLang="en-US" dirty="0"/>
          </a:p>
        </p:txBody>
      </p:sp>
      <p:sp>
        <p:nvSpPr>
          <p:cNvPr id="4" name="矩形 3"/>
          <p:cNvSpPr/>
          <p:nvPr/>
        </p:nvSpPr>
        <p:spPr>
          <a:xfrm>
            <a:off x="467544" y="1484784"/>
            <a:ext cx="7920880" cy="50405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fontAlgn="base">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1</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、诊断证明原件。</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2</a:t>
            </a:r>
            <a:r>
              <a:rPr lang="zh-CN" altLang="en-US" b="1" dirty="0">
                <a:solidFill>
                  <a:srgbClr val="FF0000"/>
                </a:solidFill>
                <a:latin typeface="仿宋_GB2312" pitchFamily="49" charset="-122"/>
                <a:ea typeface="仿宋_GB2312" pitchFamily="49" charset="-122"/>
                <a:cs typeface="Arial" pitchFamily="34" charset="0"/>
              </a:rPr>
              <a:t>、住院收费收据</a:t>
            </a:r>
            <a:r>
              <a:rPr lang="zh-CN" altLang="en-US" b="1" dirty="0" smtClean="0">
                <a:solidFill>
                  <a:srgbClr val="FF0000"/>
                </a:solidFill>
                <a:latin typeface="仿宋_GB2312" pitchFamily="49" charset="-122"/>
                <a:ea typeface="仿宋_GB2312" pitchFamily="49" charset="-122"/>
                <a:cs typeface="Arial" pitchFamily="34" charset="0"/>
              </a:rPr>
              <a:t>原件</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3</a:t>
            </a:r>
            <a:r>
              <a:rPr lang="zh-CN" altLang="en-US" b="1" dirty="0">
                <a:solidFill>
                  <a:srgbClr val="FF0000"/>
                </a:solidFill>
                <a:latin typeface="仿宋_GB2312" pitchFamily="49" charset="-122"/>
                <a:ea typeface="仿宋_GB2312" pitchFamily="49" charset="-122"/>
                <a:cs typeface="Arial" pitchFamily="34" charset="0"/>
              </a:rPr>
              <a:t>、汇总明细清单原件。</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4</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、住院病历复印件包括住院病案首页，入院记录，出院小结，临时医嘱，长期医嘱，</a:t>
            </a: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CT</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以上的大型检查报告单，手术记 录，体内置入材料登记表及合格证，细菌培养</a:t>
            </a: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药敏的检验结果单，血常规、尿常规、肝功能、肾功能等异常检验结果单。</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5</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、所有材质须加盖医院公章。</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6</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、患者身份证复印件。</a:t>
            </a:r>
            <a:endPar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7</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Arial" pitchFamily="34" charset="0"/>
              </a:rPr>
              <a:t>、</a:t>
            </a:r>
            <a:r>
              <a:rPr kumimoji="0" lang="zh-CN" altLang="en-US"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rPr>
              <a:t>患者银行卡复印件，市外的银行卡要写开户行名称。</a:t>
            </a:r>
            <a:endParaRPr kumimoji="0" lang="en-US" altLang="zh-CN" b="1" i="0" u="none" strike="noStrike" cap="none" normalizeH="0" baseline="0" dirty="0" smtClean="0">
              <a:ln>
                <a:noFill/>
              </a:ln>
              <a:solidFill>
                <a:srgbClr val="FF0000"/>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lang="en-US" altLang="zh-CN" b="1" dirty="0" smtClean="0">
                <a:solidFill>
                  <a:srgbClr val="FF0000"/>
                </a:solidFill>
                <a:latin typeface="仿宋_GB2312" pitchFamily="49" charset="-122"/>
                <a:ea typeface="仿宋_GB2312" pitchFamily="49" charset="-122"/>
                <a:cs typeface="宋体" pitchFamily="2" charset="-122"/>
              </a:rPr>
              <a:t>8</a:t>
            </a:r>
            <a:r>
              <a:rPr lang="zh-CN" altLang="en-US" b="1" dirty="0" smtClean="0">
                <a:solidFill>
                  <a:srgbClr val="FF0000"/>
                </a:solidFill>
                <a:latin typeface="仿宋_GB2312" pitchFamily="49" charset="-122"/>
                <a:ea typeface="仿宋_GB2312" pitchFamily="49" charset="-122"/>
                <a:cs typeface="宋体" pitchFamily="2" charset="-122"/>
              </a:rPr>
              <a:t>、承诺书在学生所在校区校医院填写。</a:t>
            </a:r>
            <a:r>
              <a:rPr lang="en-US" altLang="zh-CN" b="1" dirty="0" smtClean="0">
                <a:solidFill>
                  <a:srgbClr val="FF0000"/>
                </a:solidFill>
                <a:latin typeface="仿宋_GB2312" pitchFamily="49" charset="-122"/>
                <a:ea typeface="仿宋_GB2312" pitchFamily="49" charset="-122"/>
                <a:cs typeface="宋体" pitchFamily="2" charset="-122"/>
              </a:rPr>
              <a:t> </a:t>
            </a:r>
          </a:p>
          <a:p>
            <a:pPr lvl="0" eaLnBrk="0" fontAlgn="base" hangingPunct="0">
              <a:lnSpc>
                <a:spcPts val="2600"/>
              </a:lnSpc>
              <a:spcBef>
                <a:spcPct val="0"/>
              </a:spcBef>
              <a:spcAft>
                <a:spcPct val="0"/>
              </a:spcAft>
            </a:pPr>
            <a:r>
              <a:rPr lang="en-US" altLang="zh-CN" b="1" dirty="0">
                <a:solidFill>
                  <a:srgbClr val="FF0000"/>
                </a:solidFill>
                <a:latin typeface="仿宋_GB2312" pitchFamily="49" charset="-122"/>
                <a:ea typeface="仿宋_GB2312" pitchFamily="49" charset="-122"/>
                <a:cs typeface="宋体" pitchFamily="2" charset="-122"/>
              </a:rPr>
              <a:t> </a:t>
            </a:r>
            <a:r>
              <a:rPr lang="en-US" altLang="zh-CN" b="1" dirty="0" smtClean="0">
                <a:solidFill>
                  <a:srgbClr val="FF0000"/>
                </a:solidFill>
                <a:latin typeface="仿宋_GB2312" pitchFamily="49" charset="-122"/>
                <a:ea typeface="仿宋_GB2312" pitchFamily="49" charset="-122"/>
                <a:cs typeface="宋体" pitchFamily="2" charset="-122"/>
              </a:rPr>
              <a:t> </a:t>
            </a:r>
            <a:r>
              <a:rPr lang="zh-CN" altLang="en-US" dirty="0" smtClean="0">
                <a:solidFill>
                  <a:schemeClr val="tx1"/>
                </a:solidFill>
                <a:latin typeface="仿宋_GB2312" pitchFamily="49" charset="-122"/>
                <a:ea typeface="仿宋_GB2312" pitchFamily="49" charset="-122"/>
                <a:cs typeface="宋体" pitchFamily="2" charset="-122"/>
              </a:rPr>
              <a:t>学校医保</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rPr>
              <a:t>电话</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lang="en-US" altLang="zh-CN" dirty="0" smtClean="0">
                <a:solidFill>
                  <a:schemeClr val="tx1"/>
                </a:solidFill>
                <a:latin typeface="仿宋_GB2312" pitchFamily="49" charset="-122"/>
                <a:ea typeface="仿宋_GB2312" pitchFamily="49" charset="-122"/>
                <a:cs typeface="宋体" pitchFamily="2" charset="-122"/>
                <a:sym typeface="Wingdings" pitchFamily="2" charset="2"/>
              </a:rPr>
              <a:t>0335</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rPr>
              <a:t>8058357-603  QQ</a:t>
            </a: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rPr>
              <a:t>号：</a:t>
            </a:r>
            <a:r>
              <a:rPr lang="en-US" altLang="zh-CN" dirty="0" smtClean="0">
                <a:solidFill>
                  <a:schemeClr val="tx1"/>
                </a:solidFill>
                <a:latin typeface="仿宋_GB2312" pitchFamily="49" charset="-122"/>
                <a:ea typeface="仿宋_GB2312" pitchFamily="49" charset="-122"/>
                <a:cs typeface="宋体" pitchFamily="2" charset="-122"/>
              </a:rPr>
              <a:t>2919729731</a:t>
            </a:r>
            <a:endPar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lang="zh-CN" altLang="en-US" dirty="0" smtClean="0">
                <a:solidFill>
                  <a:schemeClr val="tx1"/>
                </a:solidFill>
                <a:latin typeface="仿宋_GB2312" pitchFamily="49" charset="-122"/>
                <a:ea typeface="仿宋_GB2312" pitchFamily="49" charset="-122"/>
                <a:cs typeface="宋体" pitchFamily="2" charset="-122"/>
              </a:rPr>
              <a:t>  海港区医保报销科电话</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lang="en-US" altLang="zh-CN" dirty="0" smtClean="0">
                <a:solidFill>
                  <a:schemeClr val="tx1"/>
                </a:solidFill>
                <a:latin typeface="仿宋_GB2312" pitchFamily="49" charset="-122"/>
                <a:ea typeface="仿宋_GB2312" pitchFamily="49" charset="-122"/>
                <a:cs typeface="宋体" pitchFamily="2" charset="-122"/>
                <a:sym typeface="Wingdings" pitchFamily="2" charset="2"/>
              </a:rPr>
              <a:t>0335</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lang="en-US" altLang="zh-CN" dirty="0" smtClean="0">
                <a:solidFill>
                  <a:schemeClr val="tx1"/>
                </a:solidFill>
                <a:latin typeface="仿宋_GB2312" pitchFamily="49" charset="-122"/>
                <a:ea typeface="仿宋_GB2312" pitchFamily="49" charset="-122"/>
                <a:cs typeface="宋体" pitchFamily="2" charset="-122"/>
              </a:rPr>
              <a:t>5306611</a:t>
            </a:r>
            <a:endParaRPr lang="en-US" altLang="zh-CN" dirty="0" smtClean="0">
              <a:solidFill>
                <a:schemeClr val="tx1"/>
              </a:solidFill>
              <a:latin typeface="仿宋_GB2312" pitchFamily="49" charset="-122"/>
              <a:ea typeface="仿宋_GB2312" pitchFamily="49" charset="-122"/>
              <a:cs typeface="宋体" pitchFamily="2" charset="-122"/>
            </a:endParaRPr>
          </a:p>
          <a:p>
            <a:pPr lvl="0" eaLnBrk="0" fontAlgn="base" hangingPunct="0">
              <a:lnSpc>
                <a:spcPts val="2600"/>
              </a:lnSpc>
              <a:spcBef>
                <a:spcPct val="0"/>
              </a:spcBef>
              <a:spcAft>
                <a:spcPct val="0"/>
              </a:spcAft>
            </a:pPr>
            <a:r>
              <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rPr>
              <a:t>  海港区医保备案科电话</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lang="en-US" altLang="zh-CN" dirty="0" smtClean="0">
                <a:solidFill>
                  <a:schemeClr val="tx1"/>
                </a:solidFill>
                <a:latin typeface="仿宋_GB2312" pitchFamily="49" charset="-122"/>
                <a:ea typeface="仿宋_GB2312" pitchFamily="49" charset="-122"/>
                <a:cs typeface="宋体" pitchFamily="2" charset="-122"/>
                <a:sym typeface="Wingdings" pitchFamily="2" charset="2"/>
              </a:rPr>
              <a:t>0335</a:t>
            </a:r>
            <a:r>
              <a:rPr lang="zh-CN" altLang="en-US" dirty="0" smtClean="0">
                <a:solidFill>
                  <a:schemeClr val="tx1"/>
                </a:solidFill>
                <a:latin typeface="仿宋_GB2312" pitchFamily="49" charset="-122"/>
                <a:ea typeface="仿宋_GB2312" pitchFamily="49" charset="-122"/>
                <a:cs typeface="宋体" pitchFamily="2" charset="-122"/>
                <a:sym typeface="Wingdings" pitchFamily="2" charset="2"/>
              </a:rPr>
              <a:t>）</a:t>
            </a:r>
            <a:r>
              <a:rPr kumimoji="0" lang="en-US" altLang="zh-CN"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rPr>
              <a:t>3551503</a:t>
            </a:r>
            <a:endParaRPr kumimoji="0" lang="zh-CN" altLang="en-US" b="0" i="0" u="none" strike="noStrike" cap="none" normalizeH="0" baseline="0" dirty="0" smtClean="0">
              <a:ln>
                <a:noFill/>
              </a:ln>
              <a:solidFill>
                <a:schemeClr val="tx1"/>
              </a:solidFill>
              <a:effectLst/>
              <a:latin typeface="仿宋_GB2312" pitchFamily="49" charset="-122"/>
              <a:ea typeface="仿宋_GB2312" pitchFamily="49" charset="-122"/>
              <a:cs typeface="宋体" pitchFamily="2" charset="-122"/>
            </a:endParaRPr>
          </a:p>
        </p:txBody>
      </p:sp>
      <p:sp>
        <p:nvSpPr>
          <p:cNvPr id="19459" name="Rectangle 3"/>
          <p:cNvSpPr>
            <a:spLocks noChangeArrowheads="1"/>
          </p:cNvSpPr>
          <p:nvPr/>
        </p:nvSpPr>
        <p:spPr bwMode="auto">
          <a:xfrm>
            <a:off x="0" y="43934"/>
            <a:ext cx="184731" cy="369332"/>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dirty="0" smtClean="0">
              <a:ln>
                <a:noFill/>
              </a:ln>
              <a:solidFill>
                <a:schemeClr val="tx1"/>
              </a:solidFill>
              <a:effectLst/>
              <a:latin typeface="Arial" pitchFamily="34" charset="0"/>
              <a:ea typeface="宋体" pitchFamily="2" charset="-122"/>
              <a:cs typeface="宋体" pitchFamily="2" charset="-122"/>
            </a:endParaRP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579</Words>
  <Application>Microsoft Office PowerPoint</Application>
  <PresentationFormat>全屏显示(4:3)</PresentationFormat>
  <Paragraphs>50</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微软中国</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微软用户</dc:creator>
  <cp:lastModifiedBy>桑三博客</cp:lastModifiedBy>
  <cp:revision>42</cp:revision>
  <dcterms:created xsi:type="dcterms:W3CDTF">2018-07-09T00:25:24Z</dcterms:created>
  <dcterms:modified xsi:type="dcterms:W3CDTF">2020-11-16T01:17:03Z</dcterms:modified>
</cp:coreProperties>
</file>